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Noto Sans TC" panose="020B0604020202020204" charset="-128"/>
      <p:regular r:id="rId8"/>
    </p:embeddedFont>
    <p:embeddedFont>
      <p:font typeface="Sora Medium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7393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299" y="797838"/>
            <a:ext cx="7716202" cy="1912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Conflict Resolution: Transforming Disagreements into Opportunities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0299" y="3016568"/>
            <a:ext cx="7716202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Understanding and effectively managing conflicts is a crucial skill, both in personal relationships and professional environments. This presentation will guide you through practical strategies to turn disagreements into avenues for growth and stronger connections.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00299" y="4550926"/>
            <a:ext cx="3756065" cy="1501497"/>
          </a:xfrm>
          <a:prstGeom prst="roundRect">
            <a:avLst>
              <a:gd name="adj" fmla="val 32608"/>
            </a:avLst>
          </a:prstGeom>
          <a:solidFill>
            <a:srgbClr val="26262B"/>
          </a:solidFill>
          <a:ln/>
        </p:spPr>
      </p:sp>
      <p:sp>
        <p:nvSpPr>
          <p:cNvPr id="6" name="Text 3"/>
          <p:cNvSpPr/>
          <p:nvPr/>
        </p:nvSpPr>
        <p:spPr>
          <a:xfrm>
            <a:off x="6404253" y="4754880"/>
            <a:ext cx="2549962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Understand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404253" y="5196007"/>
            <a:ext cx="3348157" cy="652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Identify the core issues and root causes of conflict.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0318" y="4550926"/>
            <a:ext cx="3756184" cy="1501497"/>
          </a:xfrm>
          <a:prstGeom prst="roundRect">
            <a:avLst>
              <a:gd name="adj" fmla="val 3260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10364272" y="4754880"/>
            <a:ext cx="2549962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Communicate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0364272" y="5196007"/>
            <a:ext cx="3348276" cy="652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Express your thoughts and feelings clearly and empathetically.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00299" y="6256377"/>
            <a:ext cx="7716202" cy="1175266"/>
          </a:xfrm>
          <a:prstGeom prst="roundRect">
            <a:avLst>
              <a:gd name="adj" fmla="val 41659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6404253" y="6460331"/>
            <a:ext cx="2549962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Resolve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404253" y="6901458"/>
            <a:ext cx="7308294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Work towards mutually beneficial, win-win solutions.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64317" y="722471"/>
            <a:ext cx="7527608" cy="426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Understanding Conflict: Types and Sources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5964317" y="1490305"/>
            <a:ext cx="273093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Types of Conflict</a:t>
            </a:r>
            <a:endParaRPr lang="en-US" sz="2150" dirty="0"/>
          </a:p>
        </p:txBody>
      </p:sp>
      <p:sp>
        <p:nvSpPr>
          <p:cNvPr id="5" name="Shape 2"/>
          <p:cNvSpPr/>
          <p:nvPr/>
        </p:nvSpPr>
        <p:spPr>
          <a:xfrm>
            <a:off x="5964317" y="1985248"/>
            <a:ext cx="4353520" cy="1308616"/>
          </a:xfrm>
          <a:prstGeom prst="roundRect">
            <a:avLst>
              <a:gd name="adj" fmla="val 1565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116003" y="2136934"/>
            <a:ext cx="1706880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Interpersonal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6116003" y="2486739"/>
            <a:ext cx="4050149" cy="655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Conflicts between individuals due to personality clashes, miscommunication, or competing interests. These often stem from differences in perspectives.</a:t>
            </a: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5964317" y="3430310"/>
            <a:ext cx="4353520" cy="1090136"/>
          </a:xfrm>
          <a:prstGeom prst="roundRect">
            <a:avLst>
              <a:gd name="adj" fmla="val 1879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116003" y="3581995"/>
            <a:ext cx="1706880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Intrapersonal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6116003" y="3931801"/>
            <a:ext cx="4050149" cy="436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Internal conflicts within oneself involving values, goals, or difficult decisions. This can manifest as personal dilemmas.</a:t>
            </a:r>
            <a:endParaRPr lang="en-US" sz="1050" dirty="0"/>
          </a:p>
        </p:txBody>
      </p:sp>
      <p:sp>
        <p:nvSpPr>
          <p:cNvPr id="11" name="Shape 8"/>
          <p:cNvSpPr/>
          <p:nvPr/>
        </p:nvSpPr>
        <p:spPr>
          <a:xfrm>
            <a:off x="5964317" y="4656892"/>
            <a:ext cx="4353520" cy="1090136"/>
          </a:xfrm>
          <a:prstGeom prst="roundRect">
            <a:avLst>
              <a:gd name="adj" fmla="val 1879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116003" y="4808577"/>
            <a:ext cx="1706880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Organizational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6116003" y="5158383"/>
            <a:ext cx="4050149" cy="436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Conflicts arising from workplace structures, roles, or resource allocation. These impact team dynamics and productivity.</a:t>
            </a:r>
            <a:endParaRPr lang="en-US" sz="1050" dirty="0"/>
          </a:p>
        </p:txBody>
      </p:sp>
      <p:sp>
        <p:nvSpPr>
          <p:cNvPr id="14" name="Shape 11"/>
          <p:cNvSpPr/>
          <p:nvPr/>
        </p:nvSpPr>
        <p:spPr>
          <a:xfrm>
            <a:off x="5964317" y="5883473"/>
            <a:ext cx="4353520" cy="1308616"/>
          </a:xfrm>
          <a:prstGeom prst="roundRect">
            <a:avLst>
              <a:gd name="adj" fmla="val 1565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116003" y="6035159"/>
            <a:ext cx="1706880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Group Conflict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6116003" y="6384965"/>
            <a:ext cx="4050149" cy="655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Tensions between teams or departments with different objectives or priorities. Collaboration can be hindered by these dynamics.</a:t>
            </a:r>
            <a:endParaRPr lang="en-US" sz="1050" dirty="0"/>
          </a:p>
        </p:txBody>
      </p:sp>
      <p:sp>
        <p:nvSpPr>
          <p:cNvPr id="17" name="Text 14"/>
          <p:cNvSpPr/>
          <p:nvPr/>
        </p:nvSpPr>
        <p:spPr>
          <a:xfrm>
            <a:off x="10658594" y="1490305"/>
            <a:ext cx="2048232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Common Sources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0658594" y="1882735"/>
            <a:ext cx="3501390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Poor communication</a:t>
            </a:r>
            <a:endParaRPr lang="en-US" sz="1050" dirty="0"/>
          </a:p>
        </p:txBody>
      </p:sp>
      <p:sp>
        <p:nvSpPr>
          <p:cNvPr id="19" name="Text 16"/>
          <p:cNvSpPr/>
          <p:nvPr/>
        </p:nvSpPr>
        <p:spPr>
          <a:xfrm>
            <a:off x="10658594" y="2148959"/>
            <a:ext cx="3501390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Competing goals</a:t>
            </a:r>
            <a:endParaRPr lang="en-US" sz="1050" dirty="0"/>
          </a:p>
        </p:txBody>
      </p:sp>
      <p:sp>
        <p:nvSpPr>
          <p:cNvPr id="20" name="Text 17"/>
          <p:cNvSpPr/>
          <p:nvPr/>
        </p:nvSpPr>
        <p:spPr>
          <a:xfrm>
            <a:off x="10658594" y="2415183"/>
            <a:ext cx="3501390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Limited resources</a:t>
            </a:r>
            <a:endParaRPr lang="en-US" sz="1050" dirty="0"/>
          </a:p>
        </p:txBody>
      </p:sp>
      <p:sp>
        <p:nvSpPr>
          <p:cNvPr id="21" name="Text 18"/>
          <p:cNvSpPr/>
          <p:nvPr/>
        </p:nvSpPr>
        <p:spPr>
          <a:xfrm>
            <a:off x="10658594" y="2681407"/>
            <a:ext cx="3501390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Different values</a:t>
            </a:r>
            <a:endParaRPr lang="en-US" sz="1050" dirty="0"/>
          </a:p>
        </p:txBody>
      </p:sp>
      <p:sp>
        <p:nvSpPr>
          <p:cNvPr id="22" name="Text 19"/>
          <p:cNvSpPr/>
          <p:nvPr/>
        </p:nvSpPr>
        <p:spPr>
          <a:xfrm>
            <a:off x="10658594" y="2947630"/>
            <a:ext cx="3501390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Power struggles</a:t>
            </a:r>
            <a:endParaRPr lang="en-US" sz="1050" dirty="0"/>
          </a:p>
        </p:txBody>
      </p:sp>
      <p:sp>
        <p:nvSpPr>
          <p:cNvPr id="23" name="Text 20"/>
          <p:cNvSpPr/>
          <p:nvPr/>
        </p:nvSpPr>
        <p:spPr>
          <a:xfrm>
            <a:off x="10658594" y="3213854"/>
            <a:ext cx="3501390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Unclear roles and responsibilities</a:t>
            </a:r>
            <a:endParaRPr lang="en-US" sz="1050" dirty="0"/>
          </a:p>
        </p:txBody>
      </p:sp>
      <p:sp>
        <p:nvSpPr>
          <p:cNvPr id="24" name="Text 21"/>
          <p:cNvSpPr/>
          <p:nvPr/>
        </p:nvSpPr>
        <p:spPr>
          <a:xfrm>
            <a:off x="10658594" y="3480078"/>
            <a:ext cx="3501390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Unmet expectations</a:t>
            </a:r>
            <a:endParaRPr lang="en-US" sz="1050" dirty="0"/>
          </a:p>
        </p:txBody>
      </p:sp>
      <p:pic>
        <p:nvPicPr>
          <p:cNvPr id="2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594" y="3852148"/>
            <a:ext cx="3501390" cy="35013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244" y="764381"/>
            <a:ext cx="12939117" cy="552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Communication Strategies: The Foundation of Resolution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9244" y="1387912"/>
            <a:ext cx="3800713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Active Listening Techniques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619244" y="1985010"/>
            <a:ext cx="13391912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Active listening is paramount in conflict resolution, ensuring all parties feel heard and understood.</a:t>
            </a:r>
            <a:endParaRPr lang="en-US" sz="1350" dirty="0"/>
          </a:p>
        </p:txBody>
      </p:sp>
      <p:sp>
        <p:nvSpPr>
          <p:cNvPr id="5" name="Shape 3"/>
          <p:cNvSpPr/>
          <p:nvPr/>
        </p:nvSpPr>
        <p:spPr>
          <a:xfrm>
            <a:off x="619244" y="2732365"/>
            <a:ext cx="4346019" cy="1873687"/>
          </a:xfrm>
          <a:prstGeom prst="roundRect">
            <a:avLst>
              <a:gd name="adj" fmla="val 5856"/>
            </a:avLst>
          </a:prstGeom>
          <a:solidFill>
            <a:srgbClr val="07070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44" y="2709505"/>
            <a:ext cx="4346019" cy="91440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6863" y="2466975"/>
            <a:ext cx="530781" cy="53078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686050" y="2599611"/>
            <a:ext cx="212288" cy="265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819031" y="3174682"/>
            <a:ext cx="2211824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Give Full Attention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819031" y="3557230"/>
            <a:ext cx="3946446" cy="849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Maintain eye contact, avoid distractions, and show genuine interest through non-verbal cues. Focus entirely on the speaker.</a:t>
            </a:r>
            <a:endParaRPr lang="en-US" sz="1350" dirty="0"/>
          </a:p>
        </p:txBody>
      </p:sp>
      <p:sp>
        <p:nvSpPr>
          <p:cNvPr id="11" name="Shape 7"/>
          <p:cNvSpPr/>
          <p:nvPr/>
        </p:nvSpPr>
        <p:spPr>
          <a:xfrm>
            <a:off x="5142190" y="2732365"/>
            <a:ext cx="4346019" cy="1873687"/>
          </a:xfrm>
          <a:prstGeom prst="roundRect">
            <a:avLst>
              <a:gd name="adj" fmla="val 5856"/>
            </a:avLst>
          </a:prstGeom>
          <a:solidFill>
            <a:srgbClr val="07070C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190" y="2709505"/>
            <a:ext cx="4346019" cy="91440"/>
          </a:xfrm>
          <a:prstGeom prst="rect">
            <a:avLst/>
          </a:prstGeom>
        </p:spPr>
      </p:pic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9810" y="2466975"/>
            <a:ext cx="530781" cy="53078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208996" y="2599611"/>
            <a:ext cx="212288" cy="265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5341977" y="3174682"/>
            <a:ext cx="2211824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Reflect and Clarify</a:t>
            </a:r>
            <a:endParaRPr lang="en-US" sz="1700" dirty="0"/>
          </a:p>
        </p:txBody>
      </p:sp>
      <p:sp>
        <p:nvSpPr>
          <p:cNvPr id="16" name="Text 10"/>
          <p:cNvSpPr/>
          <p:nvPr/>
        </p:nvSpPr>
        <p:spPr>
          <a:xfrm>
            <a:off x="5341977" y="3557230"/>
            <a:ext cx="3946446" cy="849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Paraphrase what you heard in your own words and ask clarifying questions to ensure mutual understanding.</a:t>
            </a:r>
            <a:endParaRPr lang="en-US" sz="1350" dirty="0"/>
          </a:p>
        </p:txBody>
      </p:sp>
      <p:sp>
        <p:nvSpPr>
          <p:cNvPr id="17" name="Shape 11"/>
          <p:cNvSpPr/>
          <p:nvPr/>
        </p:nvSpPr>
        <p:spPr>
          <a:xfrm>
            <a:off x="9665137" y="2732365"/>
            <a:ext cx="4346019" cy="1873687"/>
          </a:xfrm>
          <a:prstGeom prst="roundRect">
            <a:avLst>
              <a:gd name="adj" fmla="val 5856"/>
            </a:avLst>
          </a:prstGeom>
          <a:solidFill>
            <a:srgbClr val="07070C"/>
          </a:solidFill>
          <a:ln/>
        </p:spPr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5137" y="2709505"/>
            <a:ext cx="4346019" cy="91440"/>
          </a:xfrm>
          <a:prstGeom prst="rect">
            <a:avLst/>
          </a:prstGeom>
        </p:spPr>
      </p:pic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2756" y="2466975"/>
            <a:ext cx="530781" cy="530781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11731943" y="2599611"/>
            <a:ext cx="212288" cy="265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1650" dirty="0"/>
          </a:p>
        </p:txBody>
      </p:sp>
      <p:sp>
        <p:nvSpPr>
          <p:cNvPr id="21" name="Text 13"/>
          <p:cNvSpPr/>
          <p:nvPr/>
        </p:nvSpPr>
        <p:spPr>
          <a:xfrm>
            <a:off x="9864923" y="3174682"/>
            <a:ext cx="2211824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Validate Emotions</a:t>
            </a:r>
            <a:endParaRPr lang="en-US" sz="1700" dirty="0"/>
          </a:p>
        </p:txBody>
      </p:sp>
      <p:sp>
        <p:nvSpPr>
          <p:cNvPr id="22" name="Text 14"/>
          <p:cNvSpPr/>
          <p:nvPr/>
        </p:nvSpPr>
        <p:spPr>
          <a:xfrm>
            <a:off x="9864923" y="3557230"/>
            <a:ext cx="3946446" cy="849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Acknowledge the speaker's feelings without necessarily agreeing with their perspective. "I hear you're feeling frustrated."</a:t>
            </a:r>
            <a:endParaRPr lang="en-US" sz="1350" dirty="0"/>
          </a:p>
        </p:txBody>
      </p:sp>
      <p:sp>
        <p:nvSpPr>
          <p:cNvPr id="23" name="Text 15"/>
          <p:cNvSpPr/>
          <p:nvPr/>
        </p:nvSpPr>
        <p:spPr>
          <a:xfrm>
            <a:off x="619244" y="4871442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 "I" Statements</a:t>
            </a:r>
            <a:endParaRPr lang="en-US" sz="2050" dirty="0"/>
          </a:p>
        </p:txBody>
      </p:sp>
      <p:sp>
        <p:nvSpPr>
          <p:cNvPr id="24" name="Text 16"/>
          <p:cNvSpPr/>
          <p:nvPr/>
        </p:nvSpPr>
        <p:spPr>
          <a:xfrm>
            <a:off x="619244" y="5468541"/>
            <a:ext cx="13391912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Frame your concerns around your feelings and experiences, rather than making accusatory statements.</a:t>
            </a:r>
            <a:endParaRPr lang="en-US" sz="1350" dirty="0"/>
          </a:p>
        </p:txBody>
      </p:sp>
      <p:pic>
        <p:nvPicPr>
          <p:cNvPr id="25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44" y="5950506"/>
            <a:ext cx="6607493" cy="1514713"/>
          </a:xfrm>
          <a:prstGeom prst="rect">
            <a:avLst/>
          </a:prstGeom>
        </p:spPr>
      </p:pic>
      <p:sp>
        <p:nvSpPr>
          <p:cNvPr id="26" name="Text 17"/>
          <p:cNvSpPr/>
          <p:nvPr/>
        </p:nvSpPr>
        <p:spPr>
          <a:xfrm>
            <a:off x="796171" y="6127433"/>
            <a:ext cx="3061692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❌</a:t>
            </a: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"You never listen to me!"</a:t>
            </a:r>
            <a:endParaRPr lang="en-US" sz="1700" dirty="0"/>
          </a:p>
        </p:txBody>
      </p:sp>
      <p:sp>
        <p:nvSpPr>
          <p:cNvPr id="27" name="Text 18"/>
          <p:cNvSpPr/>
          <p:nvPr/>
        </p:nvSpPr>
        <p:spPr>
          <a:xfrm>
            <a:off x="796171" y="6509980"/>
            <a:ext cx="6253639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blames the other person and can make them defensive, escalating the conflict.</a:t>
            </a:r>
            <a:endParaRPr lang="en-US" sz="1350" dirty="0"/>
          </a:p>
        </p:txBody>
      </p:sp>
      <p:pic>
        <p:nvPicPr>
          <p:cNvPr id="28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3663" y="5950506"/>
            <a:ext cx="6607493" cy="1514713"/>
          </a:xfrm>
          <a:prstGeom prst="rect">
            <a:avLst/>
          </a:prstGeom>
        </p:spPr>
      </p:pic>
      <p:sp>
        <p:nvSpPr>
          <p:cNvPr id="29" name="Text 19"/>
          <p:cNvSpPr/>
          <p:nvPr/>
        </p:nvSpPr>
        <p:spPr>
          <a:xfrm>
            <a:off x="7580590" y="6127433"/>
            <a:ext cx="4330541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✓ "I feel unheard when I'm interrupted"</a:t>
            </a:r>
            <a:endParaRPr lang="en-US" sz="1700" dirty="0"/>
          </a:p>
        </p:txBody>
      </p:sp>
      <p:sp>
        <p:nvSpPr>
          <p:cNvPr id="30" name="Text 20"/>
          <p:cNvSpPr/>
          <p:nvPr/>
        </p:nvSpPr>
        <p:spPr>
          <a:xfrm>
            <a:off x="7580590" y="6509980"/>
            <a:ext cx="6253639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expresses your feeling directly and focuses on a specific behavior, inviting a more constructive conversation.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006" y="659844"/>
            <a:ext cx="13392388" cy="1105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Resolution Approaches: Five Key Conflict Management Styles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9006" y="2118836"/>
            <a:ext cx="13392388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Choosing the right approach is critical for effective conflict resolution. Consider the importance of the relationship and the issue at hand.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19006" y="2600682"/>
            <a:ext cx="4346258" cy="1913334"/>
          </a:xfrm>
          <a:prstGeom prst="roundRect">
            <a:avLst>
              <a:gd name="adj" fmla="val 5735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46" y="2600682"/>
            <a:ext cx="91440" cy="191333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87254" y="2800350"/>
            <a:ext cx="2769632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Collaborating (Win-Win)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87254" y="3182779"/>
            <a:ext cx="3878342" cy="113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Work together to find solutions that satisfy all parties' underlying needs. This style builds strong relationships and is ideal for complex issues where creative solutions are needed.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5142071" y="2600682"/>
            <a:ext cx="4346258" cy="1913334"/>
          </a:xfrm>
          <a:prstGeom prst="roundRect">
            <a:avLst>
              <a:gd name="adj" fmla="val 5735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211" y="2600682"/>
            <a:ext cx="91440" cy="191333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410319" y="2800350"/>
            <a:ext cx="346352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Compromising (Give and Take)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5410319" y="3182779"/>
            <a:ext cx="3878342" cy="113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Each party gives up something to reach a middle ground. It's practical when time is limited or when achieving a partial victory is acceptable to both sides.</a:t>
            </a:r>
            <a:endParaRPr lang="en-US" sz="1350" dirty="0"/>
          </a:p>
        </p:txBody>
      </p:sp>
      <p:sp>
        <p:nvSpPr>
          <p:cNvPr id="12" name="Shape 8"/>
          <p:cNvSpPr/>
          <p:nvPr/>
        </p:nvSpPr>
        <p:spPr>
          <a:xfrm>
            <a:off x="9665137" y="2600682"/>
            <a:ext cx="4346258" cy="1913334"/>
          </a:xfrm>
          <a:prstGeom prst="roundRect">
            <a:avLst>
              <a:gd name="adj" fmla="val 5735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277" y="2600682"/>
            <a:ext cx="91440" cy="191333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933384" y="2800350"/>
            <a:ext cx="305085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Accommodating (Yielding)</a:t>
            </a:r>
            <a:endParaRPr lang="en-US" sz="1700" dirty="0"/>
          </a:p>
        </p:txBody>
      </p:sp>
      <p:sp>
        <p:nvSpPr>
          <p:cNvPr id="15" name="Text 10"/>
          <p:cNvSpPr/>
          <p:nvPr/>
        </p:nvSpPr>
        <p:spPr>
          <a:xfrm>
            <a:off x="9933384" y="3182779"/>
            <a:ext cx="3878342" cy="113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Prioritize others' needs over your own. This can be appropriate when the issue matters more to the other party, or to preserve harmony in a vital relationship.</a:t>
            </a:r>
            <a:endParaRPr lang="en-US" sz="1350" dirty="0"/>
          </a:p>
        </p:txBody>
      </p:sp>
      <p:sp>
        <p:nvSpPr>
          <p:cNvPr id="16" name="Shape 11"/>
          <p:cNvSpPr/>
          <p:nvPr/>
        </p:nvSpPr>
        <p:spPr>
          <a:xfrm>
            <a:off x="619006" y="4690824"/>
            <a:ext cx="4346258" cy="1913334"/>
          </a:xfrm>
          <a:prstGeom prst="roundRect">
            <a:avLst>
              <a:gd name="adj" fmla="val 5735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46" y="4690824"/>
            <a:ext cx="91440" cy="191333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887254" y="4890492"/>
            <a:ext cx="2562582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Competing (Assertive)</a:t>
            </a:r>
            <a:endParaRPr lang="en-US" sz="1700" dirty="0"/>
          </a:p>
        </p:txBody>
      </p:sp>
      <p:sp>
        <p:nvSpPr>
          <p:cNvPr id="19" name="Text 13"/>
          <p:cNvSpPr/>
          <p:nvPr/>
        </p:nvSpPr>
        <p:spPr>
          <a:xfrm>
            <a:off x="887254" y="5272921"/>
            <a:ext cx="3878342" cy="113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Stand firm on your position, aiming for your needs to be met above others. Suitable for emergencies, ethical stands, or when quick, decisive action is critical.</a:t>
            </a:r>
            <a:endParaRPr lang="en-US" sz="1350" dirty="0"/>
          </a:p>
        </p:txBody>
      </p:sp>
      <p:sp>
        <p:nvSpPr>
          <p:cNvPr id="20" name="Shape 14"/>
          <p:cNvSpPr/>
          <p:nvPr/>
        </p:nvSpPr>
        <p:spPr>
          <a:xfrm>
            <a:off x="5142071" y="4690824"/>
            <a:ext cx="4346258" cy="1913334"/>
          </a:xfrm>
          <a:prstGeom prst="roundRect">
            <a:avLst>
              <a:gd name="adj" fmla="val 5735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211" y="4690824"/>
            <a:ext cx="91440" cy="1913334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410319" y="4890492"/>
            <a:ext cx="270795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Avoiding (Withdrawing)</a:t>
            </a:r>
            <a:endParaRPr lang="en-US" sz="1700" dirty="0"/>
          </a:p>
        </p:txBody>
      </p:sp>
      <p:sp>
        <p:nvSpPr>
          <p:cNvPr id="23" name="Text 16"/>
          <p:cNvSpPr/>
          <p:nvPr/>
        </p:nvSpPr>
        <p:spPr>
          <a:xfrm>
            <a:off x="5410319" y="5272921"/>
            <a:ext cx="3878342" cy="113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Delay or sidestep the conflict entirely. Useful when emotions are high and a cool-down period is needed, or if the issue is truly trivial and not worth the effort.</a:t>
            </a:r>
            <a:endParaRPr lang="en-US" sz="1350" dirty="0"/>
          </a:p>
        </p:txBody>
      </p:sp>
      <p:sp>
        <p:nvSpPr>
          <p:cNvPr id="24" name="Shape 17"/>
          <p:cNvSpPr/>
          <p:nvPr/>
        </p:nvSpPr>
        <p:spPr>
          <a:xfrm>
            <a:off x="619006" y="6803112"/>
            <a:ext cx="13392388" cy="766524"/>
          </a:xfrm>
          <a:prstGeom prst="roundRect">
            <a:avLst>
              <a:gd name="adj" fmla="val 3461"/>
            </a:avLst>
          </a:prstGeom>
          <a:solidFill>
            <a:srgbClr val="00184D"/>
          </a:solidFill>
          <a:ln/>
        </p:spPr>
      </p:sp>
      <p:pic>
        <p:nvPicPr>
          <p:cNvPr id="25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814" y="7082671"/>
            <a:ext cx="220980" cy="176808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1193602" y="7024092"/>
            <a:ext cx="12640985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💡</a:t>
            </a:r>
            <a:r>
              <a:rPr lang="en-US" sz="13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Choose your approach based on the specific situation, the importance of the relationship, and your desired outcomes. Flexibility is key.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1386" y="481251"/>
            <a:ext cx="10587276" cy="545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Resolution Process: A Step-by-Step Framework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1386" y="1376482"/>
            <a:ext cx="174665" cy="21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01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86" y="1650444"/>
            <a:ext cx="4352687" cy="228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1386" y="1783437"/>
            <a:ext cx="2183725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Identify the Issue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11386" y="2161103"/>
            <a:ext cx="4352687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Clearly define the problem without assigning blame. Focus on observable facts and specific behaviors rather than generalizations.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5138737" y="1376482"/>
            <a:ext cx="174665" cy="21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02</a:t>
            </a:r>
            <a:endParaRPr lang="en-US" sz="13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8737" y="1650444"/>
            <a:ext cx="4352806" cy="2286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138737" y="1783437"/>
            <a:ext cx="3150156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Understand All Perspectives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5138737" y="2161103"/>
            <a:ext cx="4352806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Actively listen to everyone involved. Explore their underlying needs, interests, and concerns to gain a holistic view of the situation.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9666208" y="1376482"/>
            <a:ext cx="174665" cy="21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03</a:t>
            </a:r>
            <a:endParaRPr lang="en-US" sz="13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6208" y="1650444"/>
            <a:ext cx="4352806" cy="2286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66208" y="1783437"/>
            <a:ext cx="235600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Brainstorm Solutions</a:t>
            </a:r>
            <a:endParaRPr lang="en-US" sz="1700" dirty="0"/>
          </a:p>
        </p:txBody>
      </p:sp>
      <p:sp>
        <p:nvSpPr>
          <p:cNvPr id="14" name="Text 9"/>
          <p:cNvSpPr/>
          <p:nvPr/>
        </p:nvSpPr>
        <p:spPr>
          <a:xfrm>
            <a:off x="9666208" y="2161103"/>
            <a:ext cx="4352806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Generate multiple options together in a collaborative environment. Encourage creative thinking and defer judgment during this phase.</a:t>
            </a:r>
            <a:endParaRPr lang="en-US" sz="1350" dirty="0"/>
          </a:p>
        </p:txBody>
      </p:sp>
      <p:sp>
        <p:nvSpPr>
          <p:cNvPr id="15" name="Text 10"/>
          <p:cNvSpPr/>
          <p:nvPr/>
        </p:nvSpPr>
        <p:spPr>
          <a:xfrm>
            <a:off x="611386" y="3305056"/>
            <a:ext cx="174665" cy="21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04</a:t>
            </a:r>
            <a:endParaRPr lang="en-US" sz="135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386" y="3561517"/>
            <a:ext cx="6616422" cy="2286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1386" y="3712012"/>
            <a:ext cx="2316480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Evaluate and Choose</a:t>
            </a:r>
            <a:endParaRPr lang="en-US" sz="1700" dirty="0"/>
          </a:p>
        </p:txBody>
      </p:sp>
      <p:sp>
        <p:nvSpPr>
          <p:cNvPr id="18" name="Text 12"/>
          <p:cNvSpPr/>
          <p:nvPr/>
        </p:nvSpPr>
        <p:spPr>
          <a:xfrm>
            <a:off x="611386" y="4089678"/>
            <a:ext cx="6616422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Assess the pros and cons of each potential solution. Select the option that best meets the collective needs and interests of all parties.</a:t>
            </a:r>
            <a:endParaRPr lang="en-US" sz="1350" dirty="0"/>
          </a:p>
        </p:txBody>
      </p:sp>
      <p:sp>
        <p:nvSpPr>
          <p:cNvPr id="19" name="Text 13"/>
          <p:cNvSpPr/>
          <p:nvPr/>
        </p:nvSpPr>
        <p:spPr>
          <a:xfrm>
            <a:off x="7402473" y="3305056"/>
            <a:ext cx="174665" cy="21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05</a:t>
            </a:r>
            <a:endParaRPr lang="en-US" sz="1350" dirty="0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2473" y="3561517"/>
            <a:ext cx="6616541" cy="2286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402473" y="3712012"/>
            <a:ext cx="283368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Implement and Follow Up</a:t>
            </a:r>
            <a:endParaRPr lang="en-US" sz="1700" dirty="0"/>
          </a:p>
        </p:txBody>
      </p:sp>
      <p:sp>
        <p:nvSpPr>
          <p:cNvPr id="22" name="Text 15"/>
          <p:cNvSpPr/>
          <p:nvPr/>
        </p:nvSpPr>
        <p:spPr>
          <a:xfrm>
            <a:off x="7402473" y="4089678"/>
            <a:ext cx="6616541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Put the agreed-upon solution into action. Schedule check-ins to monitor progress and ensure the resolution remains effective and sustainable.</a:t>
            </a:r>
            <a:endParaRPr lang="en-US" sz="1350" dirty="0"/>
          </a:p>
        </p:txBody>
      </p:sp>
      <p:sp>
        <p:nvSpPr>
          <p:cNvPr id="23" name="Text 16"/>
          <p:cNvSpPr/>
          <p:nvPr/>
        </p:nvSpPr>
        <p:spPr>
          <a:xfrm>
            <a:off x="611386" y="5041463"/>
            <a:ext cx="2620447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Takeaways</a:t>
            </a:r>
            <a:endParaRPr lang="en-US" sz="2050" dirty="0"/>
          </a:p>
        </p:txBody>
      </p:sp>
      <p:sp>
        <p:nvSpPr>
          <p:cNvPr id="24" name="Text 17"/>
          <p:cNvSpPr/>
          <p:nvPr/>
        </p:nvSpPr>
        <p:spPr>
          <a:xfrm>
            <a:off x="611386" y="5630942"/>
            <a:ext cx="134076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Conflict, when managed effectively, can lead to personal growth and stronger relationships.</a:t>
            </a:r>
            <a:endParaRPr lang="en-US" sz="1350" dirty="0"/>
          </a:p>
        </p:txBody>
      </p:sp>
      <p:sp>
        <p:nvSpPr>
          <p:cNvPr id="25" name="Text 18"/>
          <p:cNvSpPr/>
          <p:nvPr/>
        </p:nvSpPr>
        <p:spPr>
          <a:xfrm>
            <a:off x="611386" y="6106835"/>
            <a:ext cx="134076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Conflict is natural and can lead to growth</a:t>
            </a:r>
            <a:endParaRPr lang="en-US" sz="1350" dirty="0"/>
          </a:p>
        </p:txBody>
      </p:sp>
      <p:sp>
        <p:nvSpPr>
          <p:cNvPr id="26" name="Text 19"/>
          <p:cNvSpPr/>
          <p:nvPr/>
        </p:nvSpPr>
        <p:spPr>
          <a:xfrm>
            <a:off x="611386" y="6447353"/>
            <a:ext cx="134076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Focus on interests, not positions</a:t>
            </a:r>
            <a:endParaRPr lang="en-US" sz="1350" dirty="0"/>
          </a:p>
        </p:txBody>
      </p:sp>
      <p:sp>
        <p:nvSpPr>
          <p:cNvPr id="27" name="Text 20"/>
          <p:cNvSpPr/>
          <p:nvPr/>
        </p:nvSpPr>
        <p:spPr>
          <a:xfrm>
            <a:off x="611386" y="6787872"/>
            <a:ext cx="134076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Stay calm and respectful</a:t>
            </a:r>
            <a:endParaRPr lang="en-US" sz="1350" dirty="0"/>
          </a:p>
        </p:txBody>
      </p:sp>
      <p:sp>
        <p:nvSpPr>
          <p:cNvPr id="28" name="Text 21"/>
          <p:cNvSpPr/>
          <p:nvPr/>
        </p:nvSpPr>
        <p:spPr>
          <a:xfrm>
            <a:off x="611386" y="7128391"/>
            <a:ext cx="134076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Seek understanding before being understood</a:t>
            </a:r>
            <a:endParaRPr lang="en-US" sz="1350" dirty="0"/>
          </a:p>
        </p:txBody>
      </p:sp>
      <p:sp>
        <p:nvSpPr>
          <p:cNvPr id="29" name="Text 22"/>
          <p:cNvSpPr/>
          <p:nvPr/>
        </p:nvSpPr>
        <p:spPr>
          <a:xfrm>
            <a:off x="611386" y="7468910"/>
            <a:ext cx="13407628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 solutions together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763</Words>
  <Application>Microsoft Office PowerPoint</Application>
  <PresentationFormat>Custom</PresentationFormat>
  <Paragraphs>85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Noto Sans TC</vt:lpstr>
      <vt:lpstr>Sora Light</vt:lpstr>
      <vt:lpstr>Sora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ADITYA VISHWAKARMA</dc:creator>
  <cp:lastModifiedBy>ADITYA VISHWAKARMA</cp:lastModifiedBy>
  <cp:revision>2</cp:revision>
  <dcterms:created xsi:type="dcterms:W3CDTF">2025-12-10T16:15:24Z</dcterms:created>
  <dcterms:modified xsi:type="dcterms:W3CDTF">2025-12-10T16:18:07Z</dcterms:modified>
</cp:coreProperties>
</file>